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3" r:id="rId64"/>
    <p:sldId id="322" r:id="rId65"/>
    <p:sldId id="324" r:id="rId66"/>
    <p:sldId id="325" r:id="rId67"/>
    <p:sldId id="326" r:id="rId68"/>
    <p:sldId id="320" r:id="rId6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128D-74CF-F45E-5FF8-C3B8E9FC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32C28-312D-4F48-A096-EBA061EE8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38929-51CD-75B8-66EE-A9CD8F8A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0D566-098A-E072-87BC-2B3E55A9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2593E-CBAA-3376-5FD8-990EFAE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68A-3610-D719-D8DB-CB915DF7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A5C2B-3BA4-946D-9D03-78B2ED210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20EC-D3FE-0323-6439-6C929A6A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F685-B4DD-6F67-4D6E-3A3F18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4704-BD7B-8C68-1F15-146DA080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3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05D94-48A7-B1C2-82D9-F2A5294D9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3A04E-4C4C-1214-964D-8910B26C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89BAC-1DF2-A3DF-B80F-9720B1A8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9CBF0-9E07-3A1E-7B2F-46F40355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FB9C-C310-A5F6-39BA-517922FE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3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C59B-2BBA-0881-4B2F-E79BE13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16F3-DA44-5B9E-4C5D-091C3AA7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8F37B-0936-3C57-0719-110B7A75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C2832-5FF5-E197-585A-2A1C0495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9744-2149-B480-3E68-6FA30AE4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28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FFA0-210B-64C6-4766-BCFC5BA7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0FCE3-19A1-B0D2-274A-B65DA089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DE230-534A-4D19-CD69-AA776BD3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CCD6-3796-2D04-CC0C-234CC363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7E7E7-3FAA-A475-F8E6-64743A9F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8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FC9B-6113-F826-B448-CDE31FC5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47D7-18B8-02C3-A6CF-448A3A41C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1B3C3-A0FD-85EB-B0D7-8DCACB6D0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B964F-D669-FFBF-C84D-2FCFB028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B7F15-782C-5E04-F589-84BD0AE6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64544-A02B-4461-0D02-A7CBB62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2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1689-660D-CA66-0434-5F36CDEE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660A-1AA1-8ABA-C272-04406A9D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72424-32FC-F4F1-2351-A2BE6FDD4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72453-8385-1708-31D4-A73E4341B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5AE9-CD17-26D3-26B2-42878D8F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22FB4-BB24-CD67-1BF6-1621F9CB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649E0-D980-95E3-EB3F-E864191E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9EFE6-1125-095B-C88B-8AE4D10E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28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854B-9524-49DC-B157-D03CD707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9C16A-C0D6-6B5B-9579-37479BD6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968C8-09E8-25EB-BD3B-7AF38185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C7632-03BD-80FA-B79F-091E572A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82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47BD8-814B-7B71-AF89-C391CEDE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A125E-1D08-1548-04A4-A64D4B6D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7C20-78EA-B0C0-1FC5-19689762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14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BA18-53C7-BAB1-E211-E61F4CA9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5081-BE6E-4CA7-DBD9-32233C3E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89D28-80FB-C9AD-D0C3-7F6B88AC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E3D41-6DB1-212C-5603-3A54C3C9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199C1-8CB4-571C-CF30-4404C4A3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A2F3-3220-D503-A4DD-13C2828C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10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FEF9-8BF2-F7A8-5C5B-1177DBAE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4ACA4-8767-9230-3862-F1BCDD439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3B9CD-723B-5C60-8E42-72FD6963D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09709-32EA-D44E-1DCE-1109B7BD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F42FB-8D86-D88D-A87C-FC5C8FAB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7058C-E30C-D262-C9B6-268A9A60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5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8FC6D-F79D-85AD-D1BB-66B2B0CC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B3118-F077-AB4A-7148-0D333EB4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B8FC5-1071-8E1E-83AB-5E7591DE9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782-D602-4856-AC22-2495726D9C95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E7FF-BD66-D64E-D28C-5DFF41EBD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C776B-2074-3B7C-277C-EE6DAE134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019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0590-FB35-54F9-4E09-6E5CAB4A2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 </a:t>
            </a:r>
            <a:br>
              <a:rPr lang="en-IN"/>
            </a:br>
            <a:r>
              <a:rPr lang="en-IN"/>
              <a:t>Day 7 Part 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11D78-7637-35D4-11FD-81FF975A9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0">
            <a:extLst>
              <a:ext uri="{FF2B5EF4-FFF2-40B4-BE49-F238E27FC236}">
                <a16:creationId xmlns:a16="http://schemas.microsoft.com/office/drawing/2014/main" id="{E060ECDF-96D4-F616-A267-47E8903AF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1">
            <a:extLst>
              <a:ext uri="{FF2B5EF4-FFF2-40B4-BE49-F238E27FC236}">
                <a16:creationId xmlns:a16="http://schemas.microsoft.com/office/drawing/2014/main" id="{A3EB773B-1019-CEC6-3EF3-83095EA7F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538"/>
            <a:ext cx="1219200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2">
            <a:extLst>
              <a:ext uri="{FF2B5EF4-FFF2-40B4-BE49-F238E27FC236}">
                <a16:creationId xmlns:a16="http://schemas.microsoft.com/office/drawing/2014/main" id="{6A0E9F96-9316-1B49-45BF-5BB0EC612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463"/>
            <a:ext cx="12192000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3">
            <a:extLst>
              <a:ext uri="{FF2B5EF4-FFF2-40B4-BE49-F238E27FC236}">
                <a16:creationId xmlns:a16="http://schemas.microsoft.com/office/drawing/2014/main" id="{9976EA9A-7C4F-0E9F-7856-7D2BAC4D4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2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4">
            <a:extLst>
              <a:ext uri="{FF2B5EF4-FFF2-40B4-BE49-F238E27FC236}">
                <a16:creationId xmlns:a16="http://schemas.microsoft.com/office/drawing/2014/main" id="{E354549F-6D33-E2C5-4BED-E595C1591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0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5">
            <a:extLst>
              <a:ext uri="{FF2B5EF4-FFF2-40B4-BE49-F238E27FC236}">
                <a16:creationId xmlns:a16="http://schemas.microsoft.com/office/drawing/2014/main" id="{05F036E9-0EE7-320C-6214-BEBE28551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6">
            <a:extLst>
              <a:ext uri="{FF2B5EF4-FFF2-40B4-BE49-F238E27FC236}">
                <a16:creationId xmlns:a16="http://schemas.microsoft.com/office/drawing/2014/main" id="{CF246903-8CF1-9E7A-2470-275ADA5BC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7">
            <a:extLst>
              <a:ext uri="{FF2B5EF4-FFF2-40B4-BE49-F238E27FC236}">
                <a16:creationId xmlns:a16="http://schemas.microsoft.com/office/drawing/2014/main" id="{DC6607FC-EB18-EE03-3C7B-9EB3B36F6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9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8">
            <a:extLst>
              <a:ext uri="{FF2B5EF4-FFF2-40B4-BE49-F238E27FC236}">
                <a16:creationId xmlns:a16="http://schemas.microsoft.com/office/drawing/2014/main" id="{8E15F28E-39FB-4245-A2F7-25CD89C21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9">
            <a:extLst>
              <a:ext uri="{FF2B5EF4-FFF2-40B4-BE49-F238E27FC236}">
                <a16:creationId xmlns:a16="http://schemas.microsoft.com/office/drawing/2014/main" id="{E6E68EA9-BCE2-1E81-CC22-B8905D4DA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id="{603A807E-7C01-52EB-7400-D20C52292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9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0">
            <a:extLst>
              <a:ext uri="{FF2B5EF4-FFF2-40B4-BE49-F238E27FC236}">
                <a16:creationId xmlns:a16="http://schemas.microsoft.com/office/drawing/2014/main" id="{CAAE9BFE-6FF0-CA93-699F-EEE107237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1">
            <a:extLst>
              <a:ext uri="{FF2B5EF4-FFF2-40B4-BE49-F238E27FC236}">
                <a16:creationId xmlns:a16="http://schemas.microsoft.com/office/drawing/2014/main" id="{CF7716E3-4C80-2979-D85D-BDE45FA60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2">
            <a:extLst>
              <a:ext uri="{FF2B5EF4-FFF2-40B4-BE49-F238E27FC236}">
                <a16:creationId xmlns:a16="http://schemas.microsoft.com/office/drawing/2014/main" id="{AA91E1B4-9459-D01F-04AB-AA4D07898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4">
            <a:extLst>
              <a:ext uri="{FF2B5EF4-FFF2-40B4-BE49-F238E27FC236}">
                <a16:creationId xmlns:a16="http://schemas.microsoft.com/office/drawing/2014/main" id="{F8AFEAC0-EC79-9428-A022-B075554F4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12192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5">
            <a:extLst>
              <a:ext uri="{FF2B5EF4-FFF2-40B4-BE49-F238E27FC236}">
                <a16:creationId xmlns:a16="http://schemas.microsoft.com/office/drawing/2014/main" id="{7816A775-44E0-64C8-05FF-4DC14B085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5"/>
            <a:ext cx="12192000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6">
            <a:extLst>
              <a:ext uri="{FF2B5EF4-FFF2-40B4-BE49-F238E27FC236}">
                <a16:creationId xmlns:a16="http://schemas.microsoft.com/office/drawing/2014/main" id="{83AA778F-4CE1-4EBE-E191-657DACD73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1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7">
            <a:extLst>
              <a:ext uri="{FF2B5EF4-FFF2-40B4-BE49-F238E27FC236}">
                <a16:creationId xmlns:a16="http://schemas.microsoft.com/office/drawing/2014/main" id="{D5150349-CE9B-B083-2A47-2A5748F2F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8">
            <a:extLst>
              <a:ext uri="{FF2B5EF4-FFF2-40B4-BE49-F238E27FC236}">
                <a16:creationId xmlns:a16="http://schemas.microsoft.com/office/drawing/2014/main" id="{C8D70762-D0D6-AF16-B90B-A2B074BAB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9">
            <a:extLst>
              <a:ext uri="{FF2B5EF4-FFF2-40B4-BE49-F238E27FC236}">
                <a16:creationId xmlns:a16="http://schemas.microsoft.com/office/drawing/2014/main" id="{9544CEC4-0FC7-75CD-5E8D-05E42F1CB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4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30">
            <a:extLst>
              <a:ext uri="{FF2B5EF4-FFF2-40B4-BE49-F238E27FC236}">
                <a16:creationId xmlns:a16="http://schemas.microsoft.com/office/drawing/2014/main" id="{ECA38AC9-795A-09AD-D6CD-B03BF0B12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id="{B6770CEB-5588-9780-174D-FBF7973D3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AA1E-DC7E-EA3D-83C4-B9DC3E737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</a:t>
            </a:r>
            <a:br>
              <a:rPr lang="en-IN"/>
            </a:br>
            <a:r>
              <a:rPr lang="en-IN"/>
              <a:t>Day 7 Part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EC106-EE2D-6CC9-B06F-D87B3C0A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58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id="{AA43B2AD-1369-4803-6DEB-4B3898233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id="{52494694-3CE7-1302-C487-5D7D4F8FF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id="{B18C9118-36C5-279A-EB89-6BE7F521B6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id="{6E74FB8A-77E1-5049-5EB3-1AD22EEB8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9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id="{1C8CF986-D01F-1A43-21EC-A36049518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id="{773F1E04-005D-EA3B-1119-4ADBEA755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1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id="{AFAA81CF-8732-CD1B-CCA5-440B7993D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8">
            <a:extLst>
              <a:ext uri="{FF2B5EF4-FFF2-40B4-BE49-F238E27FC236}">
                <a16:creationId xmlns:a16="http://schemas.microsoft.com/office/drawing/2014/main" id="{633ADECF-DBC7-9FF2-6F67-C8BFAD93E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id="{0E8F856C-37BD-0770-2E1B-551E5D511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id="{622E6EB6-08C6-4E82-758E-97AC38109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8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1">
            <a:extLst>
              <a:ext uri="{FF2B5EF4-FFF2-40B4-BE49-F238E27FC236}">
                <a16:creationId xmlns:a16="http://schemas.microsoft.com/office/drawing/2014/main" id="{BA6B94EC-806F-339E-2D84-8EEB66194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025"/>
            <a:ext cx="12192000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5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3">
            <a:extLst>
              <a:ext uri="{FF2B5EF4-FFF2-40B4-BE49-F238E27FC236}">
                <a16:creationId xmlns:a16="http://schemas.microsoft.com/office/drawing/2014/main" id="{9AFA54F5-2BD6-2678-D786-6ED80D548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03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4">
            <a:extLst>
              <a:ext uri="{FF2B5EF4-FFF2-40B4-BE49-F238E27FC236}">
                <a16:creationId xmlns:a16="http://schemas.microsoft.com/office/drawing/2014/main" id="{156D7235-ABA7-D73D-F028-CBFAB38D3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38"/>
            <a:ext cx="12192000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8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5">
            <a:extLst>
              <a:ext uri="{FF2B5EF4-FFF2-40B4-BE49-F238E27FC236}">
                <a16:creationId xmlns:a16="http://schemas.microsoft.com/office/drawing/2014/main" id="{64850835-FBBF-C96B-508D-5F10B7A93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6">
            <a:extLst>
              <a:ext uri="{FF2B5EF4-FFF2-40B4-BE49-F238E27FC236}">
                <a16:creationId xmlns:a16="http://schemas.microsoft.com/office/drawing/2014/main" id="{F4526B1E-2698-863C-3803-A28FCD561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8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7">
            <a:extLst>
              <a:ext uri="{FF2B5EF4-FFF2-40B4-BE49-F238E27FC236}">
                <a16:creationId xmlns:a16="http://schemas.microsoft.com/office/drawing/2014/main" id="{86F8ED5A-47CE-A965-6F96-B2FFC35CA9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850"/>
            <a:ext cx="12192000" cy="54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8">
            <a:extLst>
              <a:ext uri="{FF2B5EF4-FFF2-40B4-BE49-F238E27FC236}">
                <a16:creationId xmlns:a16="http://schemas.microsoft.com/office/drawing/2014/main" id="{EC7DD394-052C-4886-3BDB-1E21A54CB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413"/>
            <a:ext cx="12192000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9">
            <a:extLst>
              <a:ext uri="{FF2B5EF4-FFF2-40B4-BE49-F238E27FC236}">
                <a16:creationId xmlns:a16="http://schemas.microsoft.com/office/drawing/2014/main" id="{4E10916C-53DF-DF5C-0A1B-6D0340FCC1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313"/>
            <a:ext cx="12192000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0">
            <a:extLst>
              <a:ext uri="{FF2B5EF4-FFF2-40B4-BE49-F238E27FC236}">
                <a16:creationId xmlns:a16="http://schemas.microsoft.com/office/drawing/2014/main" id="{D380C3A4-95CD-C564-F88F-C732376F8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25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1">
            <a:extLst>
              <a:ext uri="{FF2B5EF4-FFF2-40B4-BE49-F238E27FC236}">
                <a16:creationId xmlns:a16="http://schemas.microsoft.com/office/drawing/2014/main" id="{3DC4F6A3-AAE3-412A-3897-40CF1F546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id="{01D16895-C743-C109-5255-D303FF273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62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2">
            <a:extLst>
              <a:ext uri="{FF2B5EF4-FFF2-40B4-BE49-F238E27FC236}">
                <a16:creationId xmlns:a16="http://schemas.microsoft.com/office/drawing/2014/main" id="{66544CD0-00DF-5864-39D5-FAB59E324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3">
            <a:extLst>
              <a:ext uri="{FF2B5EF4-FFF2-40B4-BE49-F238E27FC236}">
                <a16:creationId xmlns:a16="http://schemas.microsoft.com/office/drawing/2014/main" id="{BC493883-D5E5-65BB-EF82-03904E0AF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3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4">
            <a:extLst>
              <a:ext uri="{FF2B5EF4-FFF2-40B4-BE49-F238E27FC236}">
                <a16:creationId xmlns:a16="http://schemas.microsoft.com/office/drawing/2014/main" id="{C1B531F8-88F2-EA6A-2DFA-7FE3BD04D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5">
            <a:extLst>
              <a:ext uri="{FF2B5EF4-FFF2-40B4-BE49-F238E27FC236}">
                <a16:creationId xmlns:a16="http://schemas.microsoft.com/office/drawing/2014/main" id="{EEEE9A20-67A1-8F62-87E1-78F212BA6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24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7">
            <a:extLst>
              <a:ext uri="{FF2B5EF4-FFF2-40B4-BE49-F238E27FC236}">
                <a16:creationId xmlns:a16="http://schemas.microsoft.com/office/drawing/2014/main" id="{E92888B4-D005-CCFD-49CF-70F03870C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025"/>
            <a:ext cx="12192000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18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8">
            <a:extLst>
              <a:ext uri="{FF2B5EF4-FFF2-40B4-BE49-F238E27FC236}">
                <a16:creationId xmlns:a16="http://schemas.microsoft.com/office/drawing/2014/main" id="{4A462F93-5C02-97D9-0CE9-E30142CF3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3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9">
            <a:extLst>
              <a:ext uri="{FF2B5EF4-FFF2-40B4-BE49-F238E27FC236}">
                <a16:creationId xmlns:a16="http://schemas.microsoft.com/office/drawing/2014/main" id="{5B395CB9-B1F8-1405-F3D3-05B4CD85B8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0">
            <a:extLst>
              <a:ext uri="{FF2B5EF4-FFF2-40B4-BE49-F238E27FC236}">
                <a16:creationId xmlns:a16="http://schemas.microsoft.com/office/drawing/2014/main" id="{0FA605D6-3646-FA7A-1E6E-2DFBD1E57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26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1">
            <a:extLst>
              <a:ext uri="{FF2B5EF4-FFF2-40B4-BE49-F238E27FC236}">
                <a16:creationId xmlns:a16="http://schemas.microsoft.com/office/drawing/2014/main" id="{5632E6C8-C13E-2D4C-AA8A-794900A7D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2">
            <a:extLst>
              <a:ext uri="{FF2B5EF4-FFF2-40B4-BE49-F238E27FC236}">
                <a16:creationId xmlns:a16="http://schemas.microsoft.com/office/drawing/2014/main" id="{F8AB9F53-8E9F-486D-39BA-C8BBA535E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7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id="{DEAFA666-03C3-A382-628D-84E8C9110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04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3">
            <a:extLst>
              <a:ext uri="{FF2B5EF4-FFF2-40B4-BE49-F238E27FC236}">
                <a16:creationId xmlns:a16="http://schemas.microsoft.com/office/drawing/2014/main" id="{DA798F8F-2DB0-B3B2-991F-B9F2717B0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1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4">
            <a:extLst>
              <a:ext uri="{FF2B5EF4-FFF2-40B4-BE49-F238E27FC236}">
                <a16:creationId xmlns:a16="http://schemas.microsoft.com/office/drawing/2014/main" id="{5E035B92-911D-110C-BA1D-F13359ED02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E28F3-C9FE-272C-F040-8F7AB6E04F2B}"/>
              </a:ext>
            </a:extLst>
          </p:cNvPr>
          <p:cNvSpPr txBox="1"/>
          <p:nvPr/>
        </p:nvSpPr>
        <p:spPr>
          <a:xfrm>
            <a:off x="616632" y="1252024"/>
            <a:ext cx="102436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Create the students table</a:t>
            </a:r>
          </a:p>
          <a:p>
            <a:r>
              <a:rPr lang="en-US" dirty="0"/>
              <a:t>CREATE TABLE students (</a:t>
            </a:r>
          </a:p>
          <a:p>
            <a:r>
              <a:rPr lang="en-US" dirty="0"/>
              <a:t>    </a:t>
            </a:r>
            <a:r>
              <a:rPr lang="en-US" dirty="0" err="1"/>
              <a:t>student_id</a:t>
            </a:r>
            <a:r>
              <a:rPr lang="en-US" dirty="0"/>
              <a:t> INT PRIMARY KEY,</a:t>
            </a:r>
          </a:p>
          <a:p>
            <a:r>
              <a:rPr lang="en-US" dirty="0"/>
              <a:t>    subject VARCHAR(50),</a:t>
            </a:r>
          </a:p>
          <a:p>
            <a:r>
              <a:rPr lang="en-US" dirty="0"/>
              <a:t>    score INT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-- Insert some sample data into the students table</a:t>
            </a:r>
          </a:p>
          <a:p>
            <a:r>
              <a:rPr lang="en-US" dirty="0"/>
              <a:t>INSERT INTO students (  </a:t>
            </a:r>
            <a:r>
              <a:rPr lang="en-US" dirty="0" err="1"/>
              <a:t>student_id,subject</a:t>
            </a:r>
            <a:r>
              <a:rPr lang="en-US" dirty="0"/>
              <a:t>, score)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    (1, 'Math', 85),</a:t>
            </a:r>
          </a:p>
          <a:p>
            <a:r>
              <a:rPr lang="en-US" dirty="0"/>
              <a:t>    (2, 'Math', 92),</a:t>
            </a:r>
          </a:p>
          <a:p>
            <a:r>
              <a:rPr lang="en-US" dirty="0"/>
              <a:t>    (3, 'Math', 78),</a:t>
            </a:r>
          </a:p>
          <a:p>
            <a:r>
              <a:rPr lang="en-US" dirty="0"/>
              <a:t>    (4, 'Math', 92),</a:t>
            </a:r>
          </a:p>
          <a:p>
            <a:r>
              <a:rPr lang="en-US" dirty="0"/>
              <a:t>    (5, 'Science', 75),</a:t>
            </a:r>
          </a:p>
          <a:p>
            <a:r>
              <a:rPr lang="en-US" dirty="0"/>
              <a:t>    (6, 'Science', 88),</a:t>
            </a:r>
          </a:p>
          <a:p>
            <a:r>
              <a:rPr lang="en-US" dirty="0"/>
              <a:t>    (7,'Science', 75),</a:t>
            </a:r>
          </a:p>
          <a:p>
            <a:r>
              <a:rPr lang="en-US" dirty="0"/>
              <a:t>    (8,'Science', 92);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625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Row number, Rank number, Dense Rank:</a:t>
            </a:r>
          </a:p>
        </p:txBody>
      </p:sp>
    </p:spTree>
    <p:extLst>
      <p:ext uri="{BB962C8B-B14F-4D97-AF65-F5344CB8AC3E}">
        <p14:creationId xmlns:p14="http://schemas.microsoft.com/office/powerpoint/2010/main" val="55817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Dense 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616632" y="1696489"/>
            <a:ext cx="7893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DENSE_RANK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DENSE_RANK() OVER (PARTITION BY subject ORDER BY score DESC) AS </a:t>
            </a:r>
            <a:r>
              <a:rPr lang="en-US" sz="2800" dirty="0" err="1"/>
              <a:t>dense_rank</a:t>
            </a:r>
            <a:endParaRPr lang="en-US" sz="2800" dirty="0"/>
          </a:p>
          <a:p>
            <a:r>
              <a:rPr lang="en-US" sz="2800" dirty="0"/>
              <a:t>FROM students1;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7224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RANK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RANK() OVER (PARTITION BY subject ORDER BY score DESC) AS rank</a:t>
            </a:r>
          </a:p>
          <a:p>
            <a:r>
              <a:rPr lang="en-US" sz="2800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val="2053955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2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Row_number</a:t>
            </a:r>
            <a:r>
              <a:rPr lang="en-US" sz="2800" b="1" u="sng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ROW_NUMBER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ROW_NUMBER() OVER (PARTITION BY subject ORDER BY score DESC) AS </a:t>
            </a:r>
            <a:r>
              <a:rPr lang="en-US" sz="2800" dirty="0" err="1"/>
              <a:t>row_number</a:t>
            </a:r>
            <a:endParaRPr lang="en-US" sz="2800" dirty="0"/>
          </a:p>
          <a:p>
            <a:r>
              <a:rPr lang="en-US" sz="2800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val="877767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Lead: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  <a:r>
              <a:rPr lang="en-US" sz="3200" dirty="0" err="1"/>
              <a:t>emp_id</a:t>
            </a:r>
            <a:r>
              <a:rPr lang="en-US" sz="3200" dirty="0"/>
              <a:t>, </a:t>
            </a:r>
            <a:r>
              <a:rPr lang="en-US" sz="3200" dirty="0" err="1"/>
              <a:t>first_name</a:t>
            </a:r>
            <a:r>
              <a:rPr lang="en-US" sz="3200" dirty="0"/>
              <a:t>, salary,</a:t>
            </a:r>
          </a:p>
          <a:p>
            <a:r>
              <a:rPr lang="en-US" sz="3200" dirty="0"/>
              <a:t>lead(salary) over (order by </a:t>
            </a:r>
            <a:r>
              <a:rPr lang="en-US" sz="3200" dirty="0" err="1"/>
              <a:t>emp_id</a:t>
            </a:r>
            <a:r>
              <a:rPr lang="en-US" sz="3200" dirty="0"/>
              <a:t>) as </a:t>
            </a:r>
            <a:r>
              <a:rPr lang="en-US" sz="3200" dirty="0" err="1"/>
              <a:t>next_salary</a:t>
            </a:r>
            <a:endParaRPr lang="en-US" sz="3200" dirty="0"/>
          </a:p>
          <a:p>
            <a:r>
              <a:rPr lang="en-US" sz="3200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val="162005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Lag: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  <a:r>
              <a:rPr lang="en-US" sz="2800" dirty="0" err="1"/>
              <a:t>emp_id</a:t>
            </a:r>
            <a:r>
              <a:rPr lang="en-US" sz="2800" dirty="0"/>
              <a:t>, </a:t>
            </a:r>
            <a:r>
              <a:rPr lang="en-US" sz="2800" dirty="0" err="1"/>
              <a:t>first_name</a:t>
            </a:r>
            <a:r>
              <a:rPr lang="en-US" sz="2800" dirty="0"/>
              <a:t>, salary,</a:t>
            </a:r>
          </a:p>
          <a:p>
            <a:r>
              <a:rPr lang="en-US" sz="2800" dirty="0"/>
              <a:t>lag(salary) over (order by </a:t>
            </a:r>
            <a:r>
              <a:rPr lang="en-US" sz="2800" dirty="0" err="1"/>
              <a:t>emp_id</a:t>
            </a:r>
            <a:r>
              <a:rPr lang="en-US" sz="2800" dirty="0"/>
              <a:t>) as </a:t>
            </a:r>
            <a:r>
              <a:rPr lang="en-US" sz="2800" dirty="0" err="1"/>
              <a:t>next_salary</a:t>
            </a:r>
            <a:endParaRPr lang="en-US" sz="2800" dirty="0"/>
          </a:p>
          <a:p>
            <a:r>
              <a:rPr lang="en-US" sz="2800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val="706541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3A0ED-91F0-2DE7-7A57-E60BD196F3B0}"/>
              </a:ext>
            </a:extLst>
          </p:cNvPr>
          <p:cNvSpPr txBox="1"/>
          <p:nvPr/>
        </p:nvSpPr>
        <p:spPr>
          <a:xfrm>
            <a:off x="520504" y="3573194"/>
            <a:ext cx="1009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https://github.com/ndleah/8-Week-SQL-Challenge/blob/main/Case%20Study%20%234%20-%20Data%20Bank/README.md#dataset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77387-D44F-5AAC-5682-1DA8C086DF85}"/>
              </a:ext>
            </a:extLst>
          </p:cNvPr>
          <p:cNvSpPr txBox="1"/>
          <p:nvPr/>
        </p:nvSpPr>
        <p:spPr>
          <a:xfrm>
            <a:off x="1139483" y="302455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266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-system-ui"/>
              </a:rPr>
              <a:t>Case Study #4 - Data Bank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7640A-19C8-83B0-8A41-F5484F68EF77}"/>
              </a:ext>
            </a:extLst>
          </p:cNvPr>
          <p:cNvSpPr txBox="1"/>
          <p:nvPr/>
        </p:nvSpPr>
        <p:spPr>
          <a:xfrm>
            <a:off x="604629" y="1894281"/>
            <a:ext cx="363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https://8weeksqlchallenge.com/case-study-4/</a:t>
            </a:r>
          </a:p>
        </p:txBody>
      </p:sp>
    </p:spTree>
    <p:extLst>
      <p:ext uri="{BB962C8B-B14F-4D97-AF65-F5344CB8AC3E}">
        <p14:creationId xmlns:p14="http://schemas.microsoft.com/office/powerpoint/2010/main" val="121056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id="{1BE99557-114D-E5F1-9F9A-E9688D8F8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id="{3A3F7530-8C4D-3980-E7DC-5F29D94EF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id="{1E9243C2-E74C-05EA-8A69-F3D3E03EE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347</Words>
  <Application>Microsoft Office PowerPoint</Application>
  <PresentationFormat>Widescreen</PresentationFormat>
  <Paragraphs>54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-system-ui</vt:lpstr>
      <vt:lpstr>Office Theme</vt:lpstr>
      <vt:lpstr>SQL  Day 7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Day 7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 Day 7 Part 1</dc:title>
  <dc:creator>sachin saxena</dc:creator>
  <cp:lastModifiedBy>Sachin Saxena</cp:lastModifiedBy>
  <cp:revision>14</cp:revision>
  <dcterms:created xsi:type="dcterms:W3CDTF">2023-07-19T18:20:37Z</dcterms:created>
  <dcterms:modified xsi:type="dcterms:W3CDTF">2024-01-17T13:03:10Z</dcterms:modified>
</cp:coreProperties>
</file>